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 id="2147483666" r:id="rId5"/>
  </p:sldMasterIdLst>
  <p:notesMasterIdLst>
    <p:notesMasterId r:id="rId15"/>
  </p:notesMasterIdLst>
  <p:sldIdLst>
    <p:sldId id="256" r:id="rId6"/>
    <p:sldId id="259" r:id="rId7"/>
    <p:sldId id="258" r:id="rId8"/>
    <p:sldId id="260" r:id="rId9"/>
    <p:sldId id="261" r:id="rId10"/>
    <p:sldId id="262" r:id="rId11"/>
    <p:sldId id="263" r:id="rId12"/>
    <p:sldId id="264"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4944121-98AA-4575-80EA-E6BCC30838DF}">
          <p14:sldIdLst>
            <p14:sldId id="256"/>
            <p14:sldId id="259"/>
            <p14:sldId id="258"/>
            <p14:sldId id="260"/>
            <p14:sldId id="261"/>
            <p14:sldId id="262"/>
            <p14:sldId id="263"/>
            <p14:sldId id="264"/>
            <p14:sldId id="26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media/image1.jpg>
</file>

<file path=ppt/media/image2.png>
</file>

<file path=ppt/media/image3.png>
</file>

<file path=ppt/media/image4.pn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F342AC-2CAB-4D0C-B599-D85402358A00}" type="datetimeFigureOut">
              <a:rPr lang="en-US" smtClean="0"/>
              <a:t>4/22/2020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A01063-4156-4B26-88E5-CD1DD599E613}" type="slidenum">
              <a:rPr lang="en-US" smtClean="0"/>
              <a:t>‹#›</a:t>
            </a:fld>
            <a:endParaRPr lang="en-US"/>
          </a:p>
        </p:txBody>
      </p:sp>
    </p:spTree>
    <p:extLst>
      <p:ext uri="{BB962C8B-B14F-4D97-AF65-F5344CB8AC3E}">
        <p14:creationId xmlns:p14="http://schemas.microsoft.com/office/powerpoint/2010/main" val="2881716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2000" cy="6857999"/>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0" y="0"/>
            <a:ext cx="12103609" cy="6818374"/>
          </a:xfrm>
          <a:prstGeom prst="rect">
            <a:avLst/>
          </a:prstGeom>
          <a:blipFill>
            <a:blip r:embed="rId3" cstate="print"/>
            <a:stretch>
              <a:fillRect/>
            </a:stretch>
          </a:blipFill>
        </p:spPr>
        <p:txBody>
          <a:bodyPr wrap="square" lIns="0" tIns="0" rIns="0" bIns="0" rtlCol="0"/>
          <a:lstStyle/>
          <a:p>
            <a:endParaRPr/>
          </a:p>
        </p:txBody>
      </p:sp>
      <p:sp>
        <p:nvSpPr>
          <p:cNvPr id="18" name="bk object 18"/>
          <p:cNvSpPr/>
          <p:nvPr/>
        </p:nvSpPr>
        <p:spPr>
          <a:xfrm>
            <a:off x="0" y="0"/>
            <a:ext cx="11980164" cy="6644640"/>
          </a:xfrm>
          <a:prstGeom prst="rect">
            <a:avLst/>
          </a:prstGeom>
          <a:blipFill>
            <a:blip r:embed="rId4" cstate="print"/>
            <a:stretch>
              <a:fillRect/>
            </a:stretch>
          </a:blipFill>
        </p:spPr>
        <p:txBody>
          <a:bodyPr wrap="square" lIns="0" tIns="0" rIns="0" bIns="0" rtlCol="0"/>
          <a:lstStyle/>
          <a:p>
            <a:endParaRPr/>
          </a:p>
        </p:txBody>
      </p:sp>
      <p:sp>
        <p:nvSpPr>
          <p:cNvPr id="19" name="bk object 19"/>
          <p:cNvSpPr/>
          <p:nvPr/>
        </p:nvSpPr>
        <p:spPr>
          <a:xfrm>
            <a:off x="0" y="0"/>
            <a:ext cx="11748770" cy="6419215"/>
          </a:xfrm>
          <a:custGeom>
            <a:avLst/>
            <a:gdLst/>
            <a:ahLst/>
            <a:cxnLst/>
            <a:rect l="l" t="t" r="r" b="b"/>
            <a:pathLst>
              <a:path w="11748770" h="6419215">
                <a:moveTo>
                  <a:pt x="11725275" y="0"/>
                </a:moveTo>
                <a:lnTo>
                  <a:pt x="11748516" y="6419088"/>
                </a:lnTo>
                <a:lnTo>
                  <a:pt x="0" y="6410635"/>
                </a:lnTo>
              </a:path>
            </a:pathLst>
          </a:custGeom>
          <a:ln w="82296">
            <a:solidFill>
              <a:srgbClr val="7E7E7E"/>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400" b="0" i="0">
                <a:solidFill>
                  <a:srgbClr val="ED8011"/>
                </a:solidFill>
                <a:latin typeface="Impact"/>
                <a:cs typeface="Impac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4/22/2020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4/22/2020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4/22/2020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2000" cy="6857999"/>
          </a:xfrm>
          <a:prstGeom prst="rect">
            <a:avLst/>
          </a:prstGeom>
          <a:blipFill>
            <a:blip r:embed="rId4" cstate="print"/>
            <a:stretch>
              <a:fillRect/>
            </a:stretch>
          </a:blipFill>
        </p:spPr>
        <p:txBody>
          <a:bodyPr wrap="square" lIns="0" tIns="0" rIns="0" bIns="0" rtlCol="0"/>
          <a:lstStyle/>
          <a:p>
            <a:endParaRPr/>
          </a:p>
        </p:txBody>
      </p:sp>
      <p:sp>
        <p:nvSpPr>
          <p:cNvPr id="2" name="Holder 2"/>
          <p:cNvSpPr>
            <a:spLocks noGrp="1"/>
          </p:cNvSpPr>
          <p:nvPr>
            <p:ph type="title"/>
          </p:nvPr>
        </p:nvSpPr>
        <p:spPr>
          <a:xfrm>
            <a:off x="1928876" y="876045"/>
            <a:ext cx="8334247" cy="696594"/>
          </a:xfrm>
          <a:prstGeom prst="rect">
            <a:avLst/>
          </a:prstGeom>
        </p:spPr>
        <p:txBody>
          <a:bodyPr wrap="square" lIns="0" tIns="0" rIns="0" bIns="0">
            <a:spAutoFit/>
          </a:bodyPr>
          <a:lstStyle>
            <a:lvl1pPr>
              <a:defRPr sz="4400" b="0" i="0">
                <a:solidFill>
                  <a:srgbClr val="ED8011"/>
                </a:solidFill>
                <a:latin typeface="Impact"/>
                <a:cs typeface="Impact"/>
              </a:defRPr>
            </a:lvl1pPr>
          </a:lstStyle>
          <a:p>
            <a:endParaRPr/>
          </a:p>
        </p:txBody>
      </p:sp>
      <p:sp>
        <p:nvSpPr>
          <p:cNvPr id="3" name="Holder 3"/>
          <p:cNvSpPr>
            <a:spLocks noGrp="1"/>
          </p:cNvSpPr>
          <p:nvPr>
            <p:ph type="body" idx="1"/>
          </p:nvPr>
        </p:nvSpPr>
        <p:spPr>
          <a:xfrm>
            <a:off x="685800" y="2192223"/>
            <a:ext cx="10820400" cy="209168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4/22/2020</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2" r:id="rId1"/>
    <p:sldLayoutId id="2147483665" r:id="rId2"/>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anoopcnair.com/" TargetMode="External"/><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hyperlink" Target="https://howtomanagedevices.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anoopcnair.com/improve-overall-health-windows-system-along-sccm-client-health/" TargetMode="External"/><Relationship Id="rId2" Type="http://schemas.openxmlformats.org/officeDocument/2006/relationships/hyperlink" Target="https://www.anoopcnair.com/sccm-logs-files/" TargetMode="External"/><Relationship Id="rId1" Type="http://schemas.openxmlformats.org/officeDocument/2006/relationships/slideLayout" Target="../slideLayouts/slideLayout12.xml"/><Relationship Id="rId5" Type="http://schemas.openxmlformats.org/officeDocument/2006/relationships/hyperlink" Target="https://www.anoopcnair.com/fix-sccm-client-issues-automation/" TargetMode="External"/><Relationship Id="rId4" Type="http://schemas.openxmlformats.org/officeDocument/2006/relationships/hyperlink" Target="https://www.anoopcnair.com/sccm-cb-ccmsetup-exit-code-collector-powershell-scrip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cid:image039.jpg@01D1BB4A.BF37E360"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1B004-4770-4C63-8A94-2909887E9E27}"/>
              </a:ext>
            </a:extLst>
          </p:cNvPr>
          <p:cNvSpPr>
            <a:spLocks noGrp="1"/>
          </p:cNvSpPr>
          <p:nvPr>
            <p:ph type="ctrTitle"/>
          </p:nvPr>
        </p:nvSpPr>
        <p:spPr>
          <a:xfrm>
            <a:off x="0" y="0"/>
            <a:ext cx="9211294" cy="1123044"/>
          </a:xfrm>
        </p:spPr>
        <p:txBody>
          <a:bodyPr>
            <a:normAutofit/>
          </a:bodyPr>
          <a:lstStyle/>
          <a:p>
            <a:r>
              <a:rPr lang="en-US" sz="2800" dirty="0"/>
              <a:t>SCCM CLIENT Troubleshooting – Continued…</a:t>
            </a:r>
          </a:p>
        </p:txBody>
      </p:sp>
      <p:sp>
        <p:nvSpPr>
          <p:cNvPr id="3" name="Subtitle 2">
            <a:extLst>
              <a:ext uri="{FF2B5EF4-FFF2-40B4-BE49-F238E27FC236}">
                <a16:creationId xmlns:a16="http://schemas.microsoft.com/office/drawing/2014/main" id="{6D108B3B-B366-4C8B-A963-819C32782D60}"/>
              </a:ext>
            </a:extLst>
          </p:cNvPr>
          <p:cNvSpPr>
            <a:spLocks noGrp="1"/>
          </p:cNvSpPr>
          <p:nvPr>
            <p:ph type="subTitle" idx="1"/>
          </p:nvPr>
        </p:nvSpPr>
        <p:spPr>
          <a:xfrm>
            <a:off x="95003" y="1298643"/>
            <a:ext cx="10888597" cy="1788941"/>
          </a:xfrm>
          <a:blipFill>
            <a:blip r:embed="rId2"/>
            <a:tile tx="0" ty="0" sx="100000" sy="100000" flip="none" algn="tl"/>
          </a:blipFill>
        </p:spPr>
        <p:txBody>
          <a:bodyPr>
            <a:normAutofit lnSpcReduction="10000"/>
          </a:bodyPr>
          <a:lstStyle/>
          <a:p>
            <a:r>
              <a:rPr lang="en-US" dirty="0"/>
              <a:t>HTMD</a:t>
            </a:r>
          </a:p>
          <a:p>
            <a:r>
              <a:rPr lang="en-US" dirty="0"/>
              <a:t>Our Page:</a:t>
            </a:r>
          </a:p>
          <a:p>
            <a:r>
              <a:rPr lang="en-US" dirty="0">
                <a:hlinkClick r:id="rId3"/>
              </a:rPr>
              <a:t>https://www.anoopcnair.com/</a:t>
            </a:r>
            <a:endParaRPr lang="en-US" dirty="0"/>
          </a:p>
          <a:p>
            <a:r>
              <a:rPr lang="en-US" dirty="0">
                <a:hlinkClick r:id="rId4"/>
              </a:rPr>
              <a:t>https://howtomanagedevices.com/</a:t>
            </a:r>
            <a:endParaRPr lang="en-US" dirty="0"/>
          </a:p>
        </p:txBody>
      </p:sp>
    </p:spTree>
    <p:extLst>
      <p:ext uri="{BB962C8B-B14F-4D97-AF65-F5344CB8AC3E}">
        <p14:creationId xmlns:p14="http://schemas.microsoft.com/office/powerpoint/2010/main" val="277634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174" y="0"/>
            <a:ext cx="8334247" cy="676894"/>
          </a:xfrm>
        </p:spPr>
        <p:txBody>
          <a:bodyPr/>
          <a:lstStyle/>
          <a:p>
            <a:r>
              <a:rPr lang="en-US" dirty="0">
                <a:highlight>
                  <a:srgbClr val="800000"/>
                </a:highlight>
                <a:latin typeface="+mj-lt"/>
              </a:rPr>
              <a:t>Agenda</a:t>
            </a:r>
          </a:p>
        </p:txBody>
      </p:sp>
      <p:sp>
        <p:nvSpPr>
          <p:cNvPr id="6" name="Rectangle 5">
            <a:extLst>
              <a:ext uri="{FF2B5EF4-FFF2-40B4-BE49-F238E27FC236}">
                <a16:creationId xmlns:a16="http://schemas.microsoft.com/office/drawing/2014/main" id="{E0030EC4-1AD8-49E3-8BC2-222FF5F6ED6F}"/>
              </a:ext>
            </a:extLst>
          </p:cNvPr>
          <p:cNvSpPr/>
          <p:nvPr/>
        </p:nvSpPr>
        <p:spPr>
          <a:xfrm>
            <a:off x="140525" y="772794"/>
            <a:ext cx="11496418" cy="5666507"/>
          </a:xfrm>
          <a:prstGeom prst="rect">
            <a:avLst/>
          </a:prstGeom>
        </p:spPr>
        <p:txBody>
          <a:bodyPr/>
          <a:lstStyle/>
          <a:p>
            <a:pPr marL="342900" lvl="0" indent="-342900">
              <a:buFont typeface="Arial" panose="020B0604020202020204" pitchFamily="34" charset="0"/>
              <a:buChar char="•"/>
            </a:pPr>
            <a:r>
              <a:rPr lang="en-US" sz="2000" dirty="0">
                <a:solidFill>
                  <a:prstClr val="black">
                    <a:hueOff val="0"/>
                    <a:satOff val="0"/>
                    <a:lumOff val="0"/>
                    <a:alphaOff val="0"/>
                  </a:prstClr>
                </a:solidFill>
                <a:latin typeface="Calibri"/>
              </a:rPr>
              <a:t>SCCM Client requirements</a:t>
            </a:r>
          </a:p>
          <a:p>
            <a:pPr lvl="0"/>
            <a:endParaRPr lang="en-US" sz="2000" dirty="0">
              <a:solidFill>
                <a:prstClr val="black">
                  <a:hueOff val="0"/>
                  <a:satOff val="0"/>
                  <a:lumOff val="0"/>
                  <a:alphaOff val="0"/>
                </a:prstClr>
              </a:solidFill>
              <a:latin typeface="Calibri"/>
            </a:endParaRPr>
          </a:p>
          <a:p>
            <a:pPr marL="342900" lvl="0" indent="-342900" algn="l" defTabSz="889000">
              <a:lnSpc>
                <a:spcPct val="90000"/>
              </a:lnSpc>
              <a:spcBef>
                <a:spcPct val="0"/>
              </a:spcBef>
              <a:spcAft>
                <a:spcPct val="35000"/>
              </a:spcAft>
              <a:buFont typeface="Arial" panose="020B0604020202020204" pitchFamily="34" charset="0"/>
              <a:buChar char="•"/>
            </a:pPr>
            <a:r>
              <a:rPr lang="en-US" sz="2000" dirty="0">
                <a:solidFill>
                  <a:prstClr val="black">
                    <a:hueOff val="0"/>
                    <a:satOff val="0"/>
                    <a:lumOff val="0"/>
                    <a:alphaOff val="0"/>
                  </a:prstClr>
                </a:solidFill>
                <a:latin typeface="Calibri"/>
              </a:rPr>
              <a:t>Do &amp; Don’t</a:t>
            </a:r>
          </a:p>
          <a:p>
            <a:pPr marL="342900" lvl="0" indent="-342900" algn="l" defTabSz="889000">
              <a:lnSpc>
                <a:spcPct val="90000"/>
              </a:lnSpc>
              <a:spcBef>
                <a:spcPct val="0"/>
              </a:spcBef>
              <a:spcAft>
                <a:spcPct val="35000"/>
              </a:spcAft>
              <a:buFont typeface="Arial" panose="020B0604020202020204" pitchFamily="34" charset="0"/>
              <a:buChar char="•"/>
            </a:pPr>
            <a:endParaRPr lang="en-US" sz="2000" dirty="0">
              <a:solidFill>
                <a:prstClr val="black">
                  <a:hueOff val="0"/>
                  <a:satOff val="0"/>
                  <a:lumOff val="0"/>
                  <a:alphaOff val="0"/>
                </a:prstClr>
              </a:solidFill>
              <a:latin typeface="Calibri"/>
            </a:endParaRPr>
          </a:p>
          <a:p>
            <a:pPr marL="342900" lvl="0" indent="-342900" defTabSz="889000">
              <a:lnSpc>
                <a:spcPct val="90000"/>
              </a:lnSpc>
              <a:spcBef>
                <a:spcPct val="0"/>
              </a:spcBef>
              <a:spcAft>
                <a:spcPct val="35000"/>
              </a:spcAft>
              <a:buFont typeface="Arial" panose="020B0604020202020204" pitchFamily="34" charset="0"/>
              <a:buChar char="•"/>
            </a:pPr>
            <a:r>
              <a:rPr lang="en-US" sz="2000" dirty="0">
                <a:solidFill>
                  <a:prstClr val="black">
                    <a:hueOff val="0"/>
                    <a:satOff val="0"/>
                    <a:lumOff val="0"/>
                    <a:alphaOff val="0"/>
                  </a:prstClr>
                </a:solidFill>
                <a:latin typeface="Calibri"/>
              </a:rPr>
              <a:t>How?</a:t>
            </a:r>
            <a:r>
              <a:rPr lang="en-US" sz="2000" dirty="0">
                <a:hlinkClick r:id="rId2"/>
              </a:rPr>
              <a:t> https://www.anoopcnair.com/sccm-logs-files/</a:t>
            </a:r>
            <a:endParaRPr lang="en-US" sz="2000" dirty="0"/>
          </a:p>
          <a:p>
            <a:pPr marL="342900" lvl="0" indent="-342900" defTabSz="889000">
              <a:lnSpc>
                <a:spcPct val="90000"/>
              </a:lnSpc>
              <a:spcBef>
                <a:spcPct val="0"/>
              </a:spcBef>
              <a:spcAft>
                <a:spcPct val="35000"/>
              </a:spcAft>
              <a:buFont typeface="Arial" panose="020B0604020202020204" pitchFamily="34" charset="0"/>
              <a:buChar char="•"/>
            </a:pPr>
            <a:endParaRPr lang="en-US" sz="2000" dirty="0">
              <a:solidFill>
                <a:prstClr val="black">
                  <a:hueOff val="0"/>
                  <a:satOff val="0"/>
                  <a:lumOff val="0"/>
                  <a:alphaOff val="0"/>
                </a:prstClr>
              </a:solidFill>
              <a:latin typeface="Calibri"/>
            </a:endParaRPr>
          </a:p>
          <a:p>
            <a:pPr marL="342900" lvl="0" indent="-342900" defTabSz="889000">
              <a:lnSpc>
                <a:spcPct val="90000"/>
              </a:lnSpc>
              <a:spcBef>
                <a:spcPct val="0"/>
              </a:spcBef>
              <a:spcAft>
                <a:spcPct val="35000"/>
              </a:spcAft>
              <a:buFont typeface="Arial" panose="020B0604020202020204" pitchFamily="34" charset="0"/>
              <a:buChar char="•"/>
            </a:pPr>
            <a:r>
              <a:rPr lang="en-US" sz="2000" dirty="0">
                <a:solidFill>
                  <a:prstClr val="black">
                    <a:hueOff val="0"/>
                    <a:satOff val="0"/>
                    <a:lumOff val="0"/>
                    <a:alphaOff val="0"/>
                  </a:prstClr>
                </a:solidFill>
                <a:latin typeface="Calibri"/>
              </a:rPr>
              <a:t>Importance </a:t>
            </a:r>
            <a:r>
              <a:rPr lang="en-US" sz="2000" dirty="0">
                <a:hlinkClick r:id="rId3"/>
              </a:rPr>
              <a:t>https://www.anoopcnair.com/improve-overall-health-windows-system-along-sccm-client-health/</a:t>
            </a:r>
            <a:r>
              <a:rPr lang="en-US" sz="2000" dirty="0"/>
              <a:t> </a:t>
            </a:r>
            <a:endParaRPr lang="en-US" sz="2000" dirty="0">
              <a:solidFill>
                <a:prstClr val="black">
                  <a:hueOff val="0"/>
                  <a:satOff val="0"/>
                  <a:lumOff val="0"/>
                  <a:alphaOff val="0"/>
                </a:prstClr>
              </a:solidFill>
              <a:latin typeface="Calibri"/>
            </a:endParaRPr>
          </a:p>
          <a:p>
            <a:pPr marL="342900" lvl="0" indent="-342900" defTabSz="889000">
              <a:lnSpc>
                <a:spcPct val="90000"/>
              </a:lnSpc>
              <a:spcBef>
                <a:spcPct val="0"/>
              </a:spcBef>
              <a:spcAft>
                <a:spcPct val="35000"/>
              </a:spcAft>
              <a:buFont typeface="Arial" panose="020B0604020202020204" pitchFamily="34" charset="0"/>
              <a:buChar char="•"/>
            </a:pPr>
            <a:r>
              <a:rPr lang="en-US" sz="2000" dirty="0">
                <a:solidFill>
                  <a:prstClr val="black">
                    <a:hueOff val="0"/>
                    <a:satOff val="0"/>
                    <a:lumOff val="0"/>
                    <a:alphaOff val="0"/>
                  </a:prstClr>
                </a:solidFill>
                <a:latin typeface="Calibri"/>
              </a:rPr>
              <a:t>Challenges </a:t>
            </a:r>
            <a:r>
              <a:rPr lang="en-US" sz="2000" dirty="0">
                <a:hlinkClick r:id="rId4"/>
              </a:rPr>
              <a:t>https://www.anoopcnair.com/sccm-cb-ccmsetup-exit-code-collector-powershell-script/</a:t>
            </a:r>
            <a:endParaRPr lang="en-US" sz="2000" dirty="0"/>
          </a:p>
          <a:p>
            <a:pPr marL="342900" lvl="0" indent="-342900" defTabSz="889000">
              <a:lnSpc>
                <a:spcPct val="90000"/>
              </a:lnSpc>
              <a:spcBef>
                <a:spcPct val="0"/>
              </a:spcBef>
              <a:spcAft>
                <a:spcPct val="35000"/>
              </a:spcAft>
              <a:buFont typeface="Arial" panose="020B0604020202020204" pitchFamily="34" charset="0"/>
              <a:buChar char="•"/>
            </a:pPr>
            <a:endParaRPr lang="en-US" sz="2000" dirty="0">
              <a:solidFill>
                <a:prstClr val="black">
                  <a:hueOff val="0"/>
                  <a:satOff val="0"/>
                  <a:lumOff val="0"/>
                  <a:alphaOff val="0"/>
                </a:prstClr>
              </a:solidFill>
              <a:latin typeface="Calibri"/>
            </a:endParaRPr>
          </a:p>
          <a:p>
            <a:pPr marL="342900" lvl="0" indent="-342900">
              <a:buFont typeface="Arial" panose="020B0604020202020204" pitchFamily="34" charset="0"/>
              <a:buChar char="•"/>
            </a:pPr>
            <a:r>
              <a:rPr lang="en-US" sz="2000" b="0" i="0" kern="1200" dirty="0">
                <a:solidFill>
                  <a:prstClr val="black">
                    <a:hueOff val="0"/>
                    <a:satOff val="0"/>
                    <a:lumOff val="0"/>
                    <a:alphaOff val="0"/>
                  </a:prstClr>
                </a:solidFill>
                <a:latin typeface="Calibri"/>
                <a:ea typeface="+mn-ea"/>
                <a:cs typeface="+mn-cs"/>
              </a:rPr>
              <a:t>Automation </a:t>
            </a:r>
            <a:r>
              <a:rPr lang="en-US" sz="2000" dirty="0">
                <a:hlinkClick r:id="rId5"/>
              </a:rPr>
              <a:t>https://www.anoopcnair.com/fix-sccm-client-issues-automation/</a:t>
            </a:r>
            <a:endParaRPr lang="en-US" sz="2000" dirty="0"/>
          </a:p>
          <a:p>
            <a:pPr marL="342900" lvl="0" indent="-342900">
              <a:buFont typeface="Arial" panose="020B0604020202020204" pitchFamily="34" charset="0"/>
              <a:buChar char="•"/>
            </a:pPr>
            <a:endParaRPr lang="en-US" sz="2000" dirty="0"/>
          </a:p>
          <a:p>
            <a:pPr marL="342900" lvl="0" indent="-342900">
              <a:buFont typeface="Arial" panose="020B0604020202020204" pitchFamily="34" charset="0"/>
              <a:buChar char="•"/>
            </a:pPr>
            <a:r>
              <a:rPr lang="en-US" sz="2000" dirty="0"/>
              <a:t>WMI</a:t>
            </a:r>
          </a:p>
          <a:p>
            <a:pPr marL="342900" lvl="0" indent="-342900">
              <a:buFont typeface="Arial" panose="020B0604020202020204" pitchFamily="34" charset="0"/>
              <a:buChar char="•"/>
            </a:pPr>
            <a:endParaRPr lang="en-US" sz="2000" dirty="0"/>
          </a:p>
          <a:p>
            <a:pPr marL="342900" lvl="0" indent="-342900">
              <a:buFont typeface="Arial" panose="020B0604020202020204" pitchFamily="34" charset="0"/>
              <a:buChar char="•"/>
            </a:pPr>
            <a:r>
              <a:rPr lang="en-US" sz="2000" b="0" i="0" kern="1200" dirty="0">
                <a:solidFill>
                  <a:prstClr val="black">
                    <a:hueOff val="0"/>
                    <a:satOff val="0"/>
                    <a:lumOff val="0"/>
                    <a:alphaOff val="0"/>
                  </a:prstClr>
                </a:solidFill>
                <a:latin typeface="Calibri"/>
                <a:ea typeface="+mn-ea"/>
                <a:cs typeface="+mn-cs"/>
              </a:rPr>
              <a:t>Question?</a:t>
            </a:r>
          </a:p>
        </p:txBody>
      </p:sp>
    </p:spTree>
    <p:extLst>
      <p:ext uri="{BB962C8B-B14F-4D97-AF65-F5344CB8AC3E}">
        <p14:creationId xmlns:p14="http://schemas.microsoft.com/office/powerpoint/2010/main" val="4230229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FF3331D5-ED73-4B64-B06A-57897E24689F}"/>
              </a:ext>
            </a:extLst>
          </p:cNvPr>
          <p:cNvSpPr txBox="1"/>
          <p:nvPr/>
        </p:nvSpPr>
        <p:spPr>
          <a:xfrm>
            <a:off x="160421" y="211755"/>
            <a:ext cx="12031579" cy="4801314"/>
          </a:xfrm>
          <a:prstGeom prst="rect">
            <a:avLst/>
          </a:prstGeom>
          <a:noFill/>
        </p:spPr>
        <p:txBody>
          <a:bodyPr wrap="square" rtlCol="0">
            <a:spAutoFit/>
          </a:bodyPr>
          <a:lstStyle/>
          <a:p>
            <a:pPr marL="285750" indent="-285750">
              <a:buFont typeface="Wingdings" panose="05000000000000000000" pitchFamily="2" charset="2"/>
              <a:buChar char="Ø"/>
            </a:pPr>
            <a:r>
              <a:rPr lang="en-US" dirty="0"/>
              <a:t>Check WMI consistency: </a:t>
            </a:r>
            <a:r>
              <a:rPr lang="en-US" dirty="0" err="1"/>
              <a:t>winmgmt</a:t>
            </a:r>
            <a:r>
              <a:rPr lang="en-US" dirty="0"/>
              <a:t> /</a:t>
            </a:r>
            <a:r>
              <a:rPr lang="en-US" dirty="0" err="1"/>
              <a:t>verifyrepository</a:t>
            </a:r>
            <a:endParaRPr lang="en-US" dirty="0"/>
          </a:p>
          <a:p>
            <a:r>
              <a:rPr lang="en-US" dirty="0"/>
              <a:t> </a:t>
            </a:r>
          </a:p>
          <a:p>
            <a:pPr marL="285750" indent="-285750">
              <a:buFont typeface="Wingdings" panose="05000000000000000000" pitchFamily="2" charset="2"/>
              <a:buChar char="Ø"/>
            </a:pPr>
            <a:r>
              <a:rPr lang="en-US" dirty="0"/>
              <a:t>Try to access instances under: </a:t>
            </a:r>
            <a:r>
              <a:rPr lang="en-US" dirty="0" err="1"/>
              <a:t>wbemtest</a:t>
            </a:r>
            <a:r>
              <a:rPr lang="en-US" dirty="0"/>
              <a:t> &gt; root\</a:t>
            </a:r>
            <a:r>
              <a:rPr lang="en-US" dirty="0" err="1"/>
              <a:t>ccm</a:t>
            </a:r>
            <a:r>
              <a:rPr lang="en-US" dirty="0"/>
              <a:t>\</a:t>
            </a:r>
            <a:r>
              <a:rPr lang="en-US" dirty="0" err="1"/>
              <a:t>invagt</a:t>
            </a:r>
            <a:r>
              <a:rPr lang="en-US" dirty="0"/>
              <a:t> &gt; </a:t>
            </a:r>
            <a:r>
              <a:rPr lang="en-US" dirty="0" err="1"/>
              <a:t>enum</a:t>
            </a:r>
            <a:r>
              <a:rPr lang="en-US" dirty="0"/>
              <a:t> classes &gt; recursive &gt; inventory action status &gt; instances</a:t>
            </a:r>
          </a:p>
          <a:p>
            <a:r>
              <a:rPr lang="en-US" dirty="0"/>
              <a:t> </a:t>
            </a:r>
          </a:p>
          <a:p>
            <a:pPr marL="285750" indent="-285750">
              <a:buFont typeface="Wingdings" panose="05000000000000000000" pitchFamily="2" charset="2"/>
              <a:buChar char="Ø"/>
            </a:pPr>
            <a:r>
              <a:rPr lang="en-US" dirty="0"/>
              <a:t>Verify if services "DCOM Server Process Launcher" and "Distributed Transaction Coordinator" are running. If not, start them.</a:t>
            </a:r>
          </a:p>
          <a:p>
            <a:r>
              <a:rPr lang="en-US" dirty="0"/>
              <a:t> </a:t>
            </a:r>
          </a:p>
          <a:p>
            <a:pPr marL="285750" indent="-285750">
              <a:buFont typeface="Wingdings" panose="05000000000000000000" pitchFamily="2" charset="2"/>
              <a:buChar char="Ø"/>
            </a:pPr>
            <a:r>
              <a:rPr lang="en-US" dirty="0"/>
              <a:t>Permissions on WMI.</a:t>
            </a:r>
          </a:p>
          <a:p>
            <a:r>
              <a:rPr lang="en-US" dirty="0"/>
              <a:t> </a:t>
            </a:r>
          </a:p>
          <a:p>
            <a:pPr marL="285750" indent="-285750">
              <a:buFont typeface="Wingdings" panose="05000000000000000000" pitchFamily="2" charset="2"/>
              <a:buChar char="Ø"/>
            </a:pPr>
            <a:r>
              <a:rPr lang="en-US" dirty="0" err="1"/>
              <a:t>wmimgmt.msc</a:t>
            </a:r>
            <a:r>
              <a:rPr lang="en-US" dirty="0"/>
              <a:t>&gt; </a:t>
            </a:r>
            <a:r>
              <a:rPr lang="en-US" dirty="0" err="1"/>
              <a:t>Wmicontrol</a:t>
            </a:r>
            <a:r>
              <a:rPr lang="en-US" dirty="0"/>
              <a:t>&gt; Properties&gt;  Security Local system should have full control on root\</a:t>
            </a:r>
            <a:r>
              <a:rPr lang="en-US" dirty="0" err="1"/>
              <a:t>ccm</a:t>
            </a:r>
            <a:r>
              <a:rPr lang="en-US" dirty="0"/>
              <a:t> and root\</a:t>
            </a:r>
            <a:r>
              <a:rPr lang="en-US" dirty="0" err="1"/>
              <a:t>ccm</a:t>
            </a:r>
            <a:r>
              <a:rPr lang="en-US" dirty="0"/>
              <a:t>\</a:t>
            </a:r>
            <a:r>
              <a:rPr lang="en-US" dirty="0" err="1"/>
              <a:t>invagt</a:t>
            </a:r>
            <a:endParaRPr lang="en-US" dirty="0"/>
          </a:p>
          <a:p>
            <a:r>
              <a:rPr lang="en-US" dirty="0"/>
              <a:t> </a:t>
            </a:r>
          </a:p>
          <a:p>
            <a:r>
              <a:rPr lang="en-US" dirty="0"/>
              <a:t>Try giving full control to everyone for these 2 location. Retry inventory cycle and check inventoryagent.log.</a:t>
            </a:r>
          </a:p>
          <a:p>
            <a:r>
              <a:rPr lang="en-US" dirty="0"/>
              <a:t> </a:t>
            </a:r>
          </a:p>
          <a:p>
            <a:pPr marL="285750" indent="-285750">
              <a:buFont typeface="Wingdings" panose="05000000000000000000" pitchFamily="2" charset="2"/>
              <a:buChar char="Ø"/>
            </a:pPr>
            <a:r>
              <a:rPr lang="en-US" dirty="0"/>
              <a:t>Permissions on DCOM.</a:t>
            </a:r>
          </a:p>
          <a:p>
            <a:r>
              <a:rPr lang="en-US" dirty="0"/>
              <a:t> </a:t>
            </a:r>
          </a:p>
          <a:p>
            <a:r>
              <a:rPr lang="en-US" dirty="0"/>
              <a:t>Dcomcnfg&gt; Component Services&gt; Computers &gt; My computer. And check:</a:t>
            </a:r>
          </a:p>
          <a:p>
            <a:endParaRPr lang="en-US" dirty="0"/>
          </a:p>
        </p:txBody>
      </p:sp>
    </p:spTree>
    <p:extLst>
      <p:ext uri="{BB962C8B-B14F-4D97-AF65-F5344CB8AC3E}">
        <p14:creationId xmlns:p14="http://schemas.microsoft.com/office/powerpoint/2010/main" val="564127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FF3331D5-ED73-4B64-B06A-57897E24689F}"/>
              </a:ext>
            </a:extLst>
          </p:cNvPr>
          <p:cNvSpPr txBox="1"/>
          <p:nvPr/>
        </p:nvSpPr>
        <p:spPr>
          <a:xfrm>
            <a:off x="160421" y="211755"/>
            <a:ext cx="12031579" cy="923330"/>
          </a:xfrm>
          <a:prstGeom prst="rect">
            <a:avLst/>
          </a:prstGeom>
          <a:noFill/>
        </p:spPr>
        <p:txBody>
          <a:bodyPr wrap="square" rtlCol="0">
            <a:spAutoFit/>
          </a:bodyPr>
          <a:lstStyle/>
          <a:p>
            <a:r>
              <a:rPr lang="en-US" dirty="0"/>
              <a:t> </a:t>
            </a:r>
          </a:p>
          <a:p>
            <a:r>
              <a:rPr lang="en-US" dirty="0"/>
              <a:t>Dcomcnfg&gt; Component Services&gt; Computers &gt; My computer. And check:</a:t>
            </a:r>
          </a:p>
          <a:p>
            <a:endParaRPr lang="en-US" dirty="0"/>
          </a:p>
        </p:txBody>
      </p:sp>
      <p:pic>
        <p:nvPicPr>
          <p:cNvPr id="3" name="Picture 2">
            <a:extLst>
              <a:ext uri="{FF2B5EF4-FFF2-40B4-BE49-F238E27FC236}">
                <a16:creationId xmlns:a16="http://schemas.microsoft.com/office/drawing/2014/main" id="{73F5D868-148D-4164-9375-EC72FC530D2C}"/>
              </a:ext>
            </a:extLst>
          </p:cNvPr>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32610" y="903613"/>
            <a:ext cx="5388014" cy="3693319"/>
          </a:xfrm>
          <a:prstGeom prst="rect">
            <a:avLst/>
          </a:prstGeom>
          <a:noFill/>
          <a:ln>
            <a:noFill/>
          </a:ln>
        </p:spPr>
      </p:pic>
      <p:sp>
        <p:nvSpPr>
          <p:cNvPr id="2" name="TextBox 1">
            <a:extLst>
              <a:ext uri="{FF2B5EF4-FFF2-40B4-BE49-F238E27FC236}">
                <a16:creationId xmlns:a16="http://schemas.microsoft.com/office/drawing/2014/main" id="{B8EAEAEC-90CF-48E1-B309-B4A4D7AA2A31}"/>
              </a:ext>
            </a:extLst>
          </p:cNvPr>
          <p:cNvSpPr txBox="1"/>
          <p:nvPr/>
        </p:nvSpPr>
        <p:spPr>
          <a:xfrm>
            <a:off x="6248399" y="903613"/>
            <a:ext cx="6015790" cy="3693319"/>
          </a:xfrm>
          <a:prstGeom prst="rect">
            <a:avLst/>
          </a:prstGeom>
          <a:noFill/>
        </p:spPr>
        <p:txBody>
          <a:bodyPr wrap="square" rtlCol="0">
            <a:spAutoFit/>
          </a:bodyPr>
          <a:lstStyle/>
          <a:p>
            <a:r>
              <a:rPr lang="en-US" dirty="0"/>
              <a:t>COM security tab&gt; </a:t>
            </a:r>
          </a:p>
          <a:p>
            <a:r>
              <a:rPr lang="en-US" dirty="0"/>
              <a:t>Under Access permissions&gt; Edit limits and give full control to user "everyone" if not given already. Edit default, System should have both local and remote access. Try adding and giving full control to everyone here. </a:t>
            </a:r>
          </a:p>
          <a:p>
            <a:endParaRPr lang="en-US" dirty="0"/>
          </a:p>
          <a:p>
            <a:endParaRPr lang="en-US" dirty="0"/>
          </a:p>
          <a:p>
            <a:endParaRPr lang="en-US" dirty="0"/>
          </a:p>
          <a:p>
            <a:endParaRPr lang="en-US" dirty="0"/>
          </a:p>
          <a:p>
            <a:r>
              <a:rPr lang="en-US" dirty="0"/>
              <a:t>Under Launch and Activation permissions&gt; Edit limits&gt; Everyone should have local launch and local activation. Try giving everyone user remote launch and remote activation too. Make this change in Edit default tab too.</a:t>
            </a:r>
          </a:p>
        </p:txBody>
      </p:sp>
    </p:spTree>
    <p:extLst>
      <p:ext uri="{BB962C8B-B14F-4D97-AF65-F5344CB8AC3E}">
        <p14:creationId xmlns:p14="http://schemas.microsoft.com/office/powerpoint/2010/main" val="2312197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4C02EDC-995F-49C9-AD4E-B0477DDFF2B3}"/>
              </a:ext>
            </a:extLst>
          </p:cNvPr>
          <p:cNvSpPr txBox="1"/>
          <p:nvPr/>
        </p:nvSpPr>
        <p:spPr>
          <a:xfrm>
            <a:off x="92279" y="83890"/>
            <a:ext cx="11434194" cy="6463308"/>
          </a:xfrm>
          <a:prstGeom prst="rect">
            <a:avLst/>
          </a:prstGeom>
          <a:noFill/>
        </p:spPr>
        <p:txBody>
          <a:bodyPr wrap="square" rtlCol="0">
            <a:spAutoFit/>
          </a:bodyPr>
          <a:lstStyle/>
          <a:p>
            <a:r>
              <a:rPr lang="en-US" b="1" dirty="0"/>
              <a:t>Clients Fails Installation - MSXML6 "Failed to connect to server" Error 0x80080005</a:t>
            </a:r>
            <a:endParaRPr lang="en-US" dirty="0"/>
          </a:p>
          <a:p>
            <a:pPr marL="342900" indent="-342900">
              <a:lnSpc>
                <a:spcPct val="200000"/>
              </a:lnSpc>
              <a:buFont typeface="Wingdings" panose="05000000000000000000" pitchFamily="2" charset="2"/>
              <a:buChar char="Ø"/>
            </a:pPr>
            <a:r>
              <a:rPr lang="en-US" dirty="0"/>
              <a:t>Go to start\run and type : </a:t>
            </a:r>
            <a:r>
              <a:rPr lang="en-US" dirty="0" err="1"/>
              <a:t>msiexec</a:t>
            </a:r>
            <a:r>
              <a:rPr lang="en-US" dirty="0"/>
              <a:t> /unregister. </a:t>
            </a:r>
          </a:p>
          <a:p>
            <a:pPr marL="342900" indent="-342900">
              <a:lnSpc>
                <a:spcPct val="200000"/>
              </a:lnSpc>
              <a:buFont typeface="Wingdings" panose="05000000000000000000" pitchFamily="2" charset="2"/>
              <a:buChar char="Ø"/>
            </a:pPr>
            <a:r>
              <a:rPr lang="en-US" dirty="0"/>
              <a:t>Once done Go to services.msc and we should not see the Windows Installer service there.</a:t>
            </a:r>
          </a:p>
          <a:p>
            <a:pPr marL="342900" indent="-342900">
              <a:lnSpc>
                <a:spcPct val="200000"/>
              </a:lnSpc>
              <a:buFont typeface="Wingdings" panose="05000000000000000000" pitchFamily="2" charset="2"/>
              <a:buChar char="Ø"/>
            </a:pPr>
            <a:r>
              <a:rPr lang="en-US" dirty="0"/>
              <a:t>Go to start\run and type : </a:t>
            </a:r>
            <a:r>
              <a:rPr lang="en-US" dirty="0" err="1"/>
              <a:t>msiexec</a:t>
            </a:r>
            <a:r>
              <a:rPr lang="en-US" dirty="0"/>
              <a:t> /</a:t>
            </a:r>
            <a:r>
              <a:rPr lang="en-US" dirty="0" err="1"/>
              <a:t>regserver</a:t>
            </a:r>
            <a:r>
              <a:rPr lang="en-US" dirty="0"/>
              <a:t>. </a:t>
            </a:r>
          </a:p>
          <a:p>
            <a:pPr marL="342900" indent="-342900">
              <a:lnSpc>
                <a:spcPct val="200000"/>
              </a:lnSpc>
              <a:buFont typeface="Wingdings" panose="05000000000000000000" pitchFamily="2" charset="2"/>
              <a:buChar char="Ø"/>
            </a:pPr>
            <a:r>
              <a:rPr lang="en-US" dirty="0"/>
              <a:t>Once dome We should now see Windows Installer service under services.msc.</a:t>
            </a:r>
          </a:p>
          <a:p>
            <a:pPr marL="342900" indent="-342900">
              <a:lnSpc>
                <a:spcPct val="200000"/>
              </a:lnSpc>
              <a:buFont typeface="Wingdings" panose="05000000000000000000" pitchFamily="2" charset="2"/>
              <a:buChar char="Ø"/>
            </a:pPr>
            <a:r>
              <a:rPr lang="en-US" dirty="0"/>
              <a:t>Go to start\run and type regsvr32 Msi.dll /u (this unregisters the msi.dll)</a:t>
            </a:r>
          </a:p>
          <a:p>
            <a:pPr marL="342900" indent="-342900">
              <a:lnSpc>
                <a:spcPct val="200000"/>
              </a:lnSpc>
              <a:buFont typeface="Wingdings" panose="05000000000000000000" pitchFamily="2" charset="2"/>
              <a:buChar char="Ø"/>
            </a:pPr>
            <a:r>
              <a:rPr lang="en-US" dirty="0"/>
              <a:t>Go to start\run and type regsvr32 Msi.dll (this re-registers the msi.dll)</a:t>
            </a:r>
          </a:p>
          <a:p>
            <a:pPr marL="342900" indent="-342900">
              <a:lnSpc>
                <a:spcPct val="200000"/>
              </a:lnSpc>
              <a:buFont typeface="Wingdings" panose="05000000000000000000" pitchFamily="2" charset="2"/>
              <a:buChar char="Ø"/>
            </a:pPr>
            <a:r>
              <a:rPr lang="en-US" dirty="0"/>
              <a:t>Go to start\run and type regsvr32 Msihnd.dll /u (this unregisters the msihnd.dll)</a:t>
            </a:r>
          </a:p>
          <a:p>
            <a:pPr marL="342900" indent="-342900">
              <a:lnSpc>
                <a:spcPct val="200000"/>
              </a:lnSpc>
              <a:buFont typeface="Wingdings" panose="05000000000000000000" pitchFamily="2" charset="2"/>
              <a:buChar char="Ø"/>
            </a:pPr>
            <a:r>
              <a:rPr lang="en-US" dirty="0"/>
              <a:t>Go to start\run and type regsvr32 Msihnd.dll (this re-registers the msihnd.dll</a:t>
            </a:r>
          </a:p>
          <a:p>
            <a:pPr marL="342900" indent="-342900">
              <a:lnSpc>
                <a:spcPct val="200000"/>
              </a:lnSpc>
              <a:buFont typeface="Wingdings" panose="05000000000000000000" pitchFamily="2" charset="2"/>
              <a:buChar char="Ø"/>
            </a:pPr>
            <a:r>
              <a:rPr lang="en-US" dirty="0"/>
              <a:t>After doing above steps, try to install client again, if still failed, please install the MSXML 6.0 manually.</a:t>
            </a:r>
          </a:p>
          <a:p>
            <a:pPr marL="342900" indent="-342900">
              <a:lnSpc>
                <a:spcPct val="200000"/>
              </a:lnSpc>
              <a:buFont typeface="Wingdings" panose="05000000000000000000" pitchFamily="2" charset="2"/>
              <a:buChar char="Ø"/>
            </a:pPr>
            <a:r>
              <a:rPr lang="en-US" dirty="0"/>
              <a:t>Check DCOM</a:t>
            </a:r>
          </a:p>
          <a:p>
            <a:br>
              <a:rPr lang="en-US" dirty="0"/>
            </a:br>
            <a:endParaRPr lang="en-US" dirty="0"/>
          </a:p>
        </p:txBody>
      </p:sp>
    </p:spTree>
    <p:extLst>
      <p:ext uri="{BB962C8B-B14F-4D97-AF65-F5344CB8AC3E}">
        <p14:creationId xmlns:p14="http://schemas.microsoft.com/office/powerpoint/2010/main" val="2445981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870922-0728-422D-BC03-FD86FAAC573F}"/>
              </a:ext>
            </a:extLst>
          </p:cNvPr>
          <p:cNvSpPr>
            <a:spLocks noChangeArrowheads="1"/>
          </p:cNvSpPr>
          <p:nvPr/>
        </p:nvSpPr>
        <p:spPr bwMode="auto">
          <a:xfrm>
            <a:off x="268448" y="2653676"/>
            <a:ext cx="260008"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49" name="Picture 1">
            <a:extLst>
              <a:ext uri="{FF2B5EF4-FFF2-40B4-BE49-F238E27FC236}">
                <a16:creationId xmlns:a16="http://schemas.microsoft.com/office/drawing/2014/main" id="{D5E69A92-505D-4B9C-A373-5D12D2052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448" y="127940"/>
            <a:ext cx="8049103" cy="244747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C145573-5FE8-4898-98C6-BAA81F0F8E5B}"/>
              </a:ext>
            </a:extLst>
          </p:cNvPr>
          <p:cNvSpPr txBox="1"/>
          <p:nvPr/>
        </p:nvSpPr>
        <p:spPr>
          <a:xfrm>
            <a:off x="201335" y="2788553"/>
            <a:ext cx="11722217" cy="2262158"/>
          </a:xfrm>
          <a:prstGeom prst="rect">
            <a:avLst/>
          </a:prstGeom>
          <a:noFill/>
        </p:spPr>
        <p:txBody>
          <a:bodyPr wrap="square" rtlCol="0">
            <a:spAutoFit/>
          </a:bodyPr>
          <a:lstStyle/>
          <a:p>
            <a:pPr marL="171450" lvl="0" indent="-171450" defTabSz="914400" eaLnBrk="0" fontAlgn="base" hangingPunct="0">
              <a:spcBef>
                <a:spcPct val="0"/>
              </a:spcBef>
              <a:spcAft>
                <a:spcPct val="0"/>
              </a:spcAft>
              <a:buFont typeface="Wingdings" panose="05000000000000000000" pitchFamily="2" charset="2"/>
              <a:buChar char="Ø"/>
            </a:pPr>
            <a:r>
              <a:rPr lang="en-US" altLang="en-US" dirty="0">
                <a:latin typeface="Calibri" panose="020F0502020204030204" pitchFamily="34" charset="0"/>
                <a:ea typeface="Calibri" panose="020F0502020204030204" pitchFamily="34" charset="0"/>
                <a:cs typeface="Times New Roman" panose="02020603050405020304" pitchFamily="18" charset="0"/>
              </a:rPr>
              <a:t>Looked for all and couldn't find a way to get rid of it. Then i search on HKLM on the machine for the client version (4.00.5931.0001)</a:t>
            </a:r>
          </a:p>
          <a:p>
            <a:pPr lvl="0" defTabSz="914400" eaLnBrk="0" fontAlgn="base" hangingPunct="0">
              <a:spcBef>
                <a:spcPct val="0"/>
              </a:spcBef>
              <a:spcAft>
                <a:spcPct val="0"/>
              </a:spcAft>
            </a:pPr>
            <a:endParaRPr lang="en-US" altLang="en-US" sz="1100" dirty="0"/>
          </a:p>
          <a:p>
            <a:pPr marL="171450" lvl="0" indent="-171450" defTabSz="914400" eaLnBrk="0" fontAlgn="base" hangingPunct="0">
              <a:spcBef>
                <a:spcPct val="0"/>
              </a:spcBef>
              <a:spcAft>
                <a:spcPct val="0"/>
              </a:spcAft>
              <a:buFont typeface="Wingdings" panose="05000000000000000000" pitchFamily="2" charset="2"/>
              <a:buChar char="Ø"/>
            </a:pPr>
            <a:r>
              <a:rPr lang="en-US" altLang="en-US" dirty="0">
                <a:latin typeface="Calibri" panose="020F0502020204030204" pitchFamily="34" charset="0"/>
                <a:ea typeface="Calibri" panose="020F0502020204030204" pitchFamily="34" charset="0"/>
                <a:cs typeface="Times New Roman" panose="02020603050405020304" pitchFamily="18" charset="0"/>
              </a:rPr>
              <a:t>I found a key (2 to be more specific) on for each installation version on the following path</a:t>
            </a:r>
          </a:p>
          <a:p>
            <a:pPr lvl="0" defTabSz="914400" eaLnBrk="0" fontAlgn="base" hangingPunct="0">
              <a:spcBef>
                <a:spcPct val="0"/>
              </a:spcBef>
              <a:spcAft>
                <a:spcPct val="0"/>
              </a:spcAft>
            </a:pPr>
            <a:endParaRPr lang="en-US" altLang="en-US" sz="1100" dirty="0"/>
          </a:p>
          <a:p>
            <a:pPr marL="171450" lvl="0" indent="-171450" defTabSz="914400" eaLnBrk="0" fontAlgn="base" hangingPunct="0">
              <a:spcBef>
                <a:spcPct val="0"/>
              </a:spcBef>
              <a:spcAft>
                <a:spcPct val="0"/>
              </a:spcAft>
              <a:buFont typeface="Wingdings" panose="05000000000000000000" pitchFamily="2" charset="2"/>
              <a:buChar char="Ø"/>
            </a:pPr>
            <a:r>
              <a:rPr lang="en-US" altLang="en-US" dirty="0">
                <a:latin typeface="Calibri" panose="020F0502020204030204" pitchFamily="34" charset="0"/>
                <a:ea typeface="Calibri" panose="020F0502020204030204" pitchFamily="34" charset="0"/>
                <a:cs typeface="Times New Roman" panose="02020603050405020304" pitchFamily="18" charset="0"/>
              </a:rPr>
              <a:t>HKEY_LOCAL_MACHINE\SOFTWARE\Microsoft\Windows\CurrentVersion\Installer\</a:t>
            </a:r>
            <a:r>
              <a:rPr lang="en-US" altLang="en-US" dirty="0" err="1">
                <a:latin typeface="Calibri" panose="020F0502020204030204" pitchFamily="34" charset="0"/>
                <a:ea typeface="Calibri" panose="020F0502020204030204" pitchFamily="34" charset="0"/>
                <a:cs typeface="Times New Roman" panose="02020603050405020304" pitchFamily="18" charset="0"/>
              </a:rPr>
              <a:t>UserData</a:t>
            </a:r>
            <a:r>
              <a:rPr lang="en-US" altLang="en-US" dirty="0">
                <a:latin typeface="Calibri" panose="020F0502020204030204" pitchFamily="34" charset="0"/>
                <a:ea typeface="Calibri" panose="020F0502020204030204" pitchFamily="34" charset="0"/>
                <a:cs typeface="Times New Roman" panose="02020603050405020304" pitchFamily="18" charset="0"/>
              </a:rPr>
              <a:t>\S-1-5-18\Products\</a:t>
            </a:r>
          </a:p>
          <a:p>
            <a:pPr lvl="0" defTabSz="914400" eaLnBrk="0" fontAlgn="base" hangingPunct="0">
              <a:spcBef>
                <a:spcPct val="0"/>
              </a:spcBef>
              <a:spcAft>
                <a:spcPct val="0"/>
              </a:spcAft>
            </a:pPr>
            <a:endParaRPr lang="en-US" altLang="en-US" sz="1100" dirty="0"/>
          </a:p>
          <a:p>
            <a:pPr marL="171450" lvl="0" indent="-171450" defTabSz="914400" eaLnBrk="0" fontAlgn="base" hangingPunct="0">
              <a:spcBef>
                <a:spcPct val="0"/>
              </a:spcBef>
              <a:spcAft>
                <a:spcPct val="0"/>
              </a:spcAft>
              <a:buFont typeface="Wingdings" panose="05000000000000000000" pitchFamily="2" charset="2"/>
              <a:buChar char="Ø"/>
            </a:pPr>
            <a:r>
              <a:rPr lang="en-US" altLang="en-US" dirty="0">
                <a:latin typeface="Calibri" panose="020F0502020204030204" pitchFamily="34" charset="0"/>
                <a:ea typeface="Calibri" panose="020F0502020204030204" pitchFamily="34" charset="0"/>
                <a:cs typeface="Times New Roman" panose="02020603050405020304" pitchFamily="18" charset="0"/>
              </a:rPr>
              <a:t>Only removed them and i was able to install client 2012 without any issues.</a:t>
            </a:r>
            <a:endParaRPr lang="en-US" altLang="en-US" sz="3200" dirty="0">
              <a:latin typeface="Arial" panose="020B0604020202020204" pitchFamily="34" charset="0"/>
            </a:endParaRPr>
          </a:p>
          <a:p>
            <a:endParaRPr lang="en-US" dirty="0"/>
          </a:p>
        </p:txBody>
      </p:sp>
    </p:spTree>
    <p:extLst>
      <p:ext uri="{BB962C8B-B14F-4D97-AF65-F5344CB8AC3E}">
        <p14:creationId xmlns:p14="http://schemas.microsoft.com/office/powerpoint/2010/main" val="4218226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1083EA-1F6E-4E8F-B548-76F93B664DBC}"/>
              </a:ext>
            </a:extLst>
          </p:cNvPr>
          <p:cNvSpPr txBox="1"/>
          <p:nvPr/>
        </p:nvSpPr>
        <p:spPr>
          <a:xfrm>
            <a:off x="201336" y="109057"/>
            <a:ext cx="10561739" cy="2585323"/>
          </a:xfrm>
          <a:prstGeom prst="rect">
            <a:avLst/>
          </a:prstGeom>
          <a:noFill/>
        </p:spPr>
        <p:txBody>
          <a:bodyPr wrap="square" rtlCol="0">
            <a:spAutoFit/>
          </a:bodyPr>
          <a:lstStyle/>
          <a:p>
            <a:r>
              <a:rPr lang="en-US" b="1" dirty="0"/>
              <a:t>Error code: 0x80070641</a:t>
            </a:r>
          </a:p>
          <a:p>
            <a:endParaRPr lang="en-US" b="1" dirty="0"/>
          </a:p>
          <a:p>
            <a:r>
              <a:rPr lang="en-US" dirty="0"/>
              <a:t>First Check Windows Installer Services. </a:t>
            </a:r>
          </a:p>
          <a:p>
            <a:r>
              <a:rPr lang="en-US" dirty="0"/>
              <a:t>Re -register the Windows Installer by following method.</a:t>
            </a:r>
          </a:p>
          <a:p>
            <a:r>
              <a:rPr lang="en-US" dirty="0"/>
              <a:t>Click Start, click Run, type </a:t>
            </a:r>
            <a:r>
              <a:rPr lang="en-US" dirty="0" err="1"/>
              <a:t>msiexec</a:t>
            </a:r>
            <a:r>
              <a:rPr lang="en-US" dirty="0"/>
              <a:t> /Unregister</a:t>
            </a:r>
          </a:p>
          <a:p>
            <a:r>
              <a:rPr lang="en-US" dirty="0"/>
              <a:t>(check service -It must be gone after above command.)</a:t>
            </a:r>
          </a:p>
          <a:p>
            <a:r>
              <a:rPr lang="en-US" dirty="0"/>
              <a:t>Then type </a:t>
            </a:r>
            <a:r>
              <a:rPr lang="en-US" dirty="0" err="1"/>
              <a:t>msiexec</a:t>
            </a:r>
            <a:r>
              <a:rPr lang="en-US" dirty="0"/>
              <a:t> /</a:t>
            </a:r>
            <a:r>
              <a:rPr lang="en-US" dirty="0" err="1"/>
              <a:t>regserver</a:t>
            </a:r>
            <a:endParaRPr lang="en-US" dirty="0"/>
          </a:p>
          <a:p>
            <a:endParaRPr lang="en-US" dirty="0"/>
          </a:p>
          <a:p>
            <a:endParaRPr lang="en-US" dirty="0"/>
          </a:p>
        </p:txBody>
      </p:sp>
      <p:sp>
        <p:nvSpPr>
          <p:cNvPr id="3" name="Rectangle 2">
            <a:extLst>
              <a:ext uri="{FF2B5EF4-FFF2-40B4-BE49-F238E27FC236}">
                <a16:creationId xmlns:a16="http://schemas.microsoft.com/office/drawing/2014/main" id="{C3870922-0728-422D-BC03-FD86FAAC573F}"/>
              </a:ext>
            </a:extLst>
          </p:cNvPr>
          <p:cNvSpPr>
            <a:spLocks noChangeArrowheads="1"/>
          </p:cNvSpPr>
          <p:nvPr/>
        </p:nvSpPr>
        <p:spPr bwMode="auto">
          <a:xfrm>
            <a:off x="268448" y="2653676"/>
            <a:ext cx="260008"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C145573-5FE8-4898-98C6-BAA81F0F8E5B}"/>
              </a:ext>
            </a:extLst>
          </p:cNvPr>
          <p:cNvSpPr txBox="1"/>
          <p:nvPr/>
        </p:nvSpPr>
        <p:spPr>
          <a:xfrm>
            <a:off x="268448" y="2769610"/>
            <a:ext cx="11990665" cy="2585323"/>
          </a:xfrm>
          <a:prstGeom prst="rect">
            <a:avLst/>
          </a:prstGeom>
          <a:noFill/>
        </p:spPr>
        <p:txBody>
          <a:bodyPr wrap="square" rtlCol="0">
            <a:spAutoFit/>
          </a:bodyPr>
          <a:lstStyle/>
          <a:p>
            <a:r>
              <a:rPr lang="en-US" b="1" dirty="0"/>
              <a:t>Solving Error 1001 : The specified service has been marked for deletion</a:t>
            </a:r>
          </a:p>
          <a:p>
            <a:endParaRPr lang="en-US" b="1" dirty="0"/>
          </a:p>
          <a:p>
            <a:r>
              <a:rPr lang="en-US" dirty="0"/>
              <a:t>If you are creating Windows Services you may run into this annoying little error from time to time,</a:t>
            </a:r>
          </a:p>
          <a:p>
            <a:r>
              <a:rPr lang="en-US" dirty="0"/>
              <a:t> </a:t>
            </a:r>
          </a:p>
          <a:p>
            <a:r>
              <a:rPr lang="en-US" dirty="0"/>
              <a:t>Error 1001. The specified service has been marked for deletion</a:t>
            </a:r>
          </a:p>
          <a:p>
            <a:r>
              <a:rPr lang="en-US" dirty="0"/>
              <a:t> </a:t>
            </a:r>
          </a:p>
          <a:p>
            <a:r>
              <a:rPr lang="en-US" dirty="0"/>
              <a:t>At first I used to restart my machine to get rid of it, but there is a (much) simpler way.  Simply closing the Services Manager (services.msc or the mmc.exe tool) will solve it.</a:t>
            </a:r>
          </a:p>
          <a:p>
            <a:endParaRPr lang="en-US" dirty="0"/>
          </a:p>
        </p:txBody>
      </p:sp>
    </p:spTree>
    <p:extLst>
      <p:ext uri="{BB962C8B-B14F-4D97-AF65-F5344CB8AC3E}">
        <p14:creationId xmlns:p14="http://schemas.microsoft.com/office/powerpoint/2010/main" val="3688296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1083EA-1F6E-4E8F-B548-76F93B664DBC}"/>
              </a:ext>
            </a:extLst>
          </p:cNvPr>
          <p:cNvSpPr txBox="1"/>
          <p:nvPr/>
        </p:nvSpPr>
        <p:spPr>
          <a:xfrm>
            <a:off x="201336" y="109057"/>
            <a:ext cx="10561739" cy="2308324"/>
          </a:xfrm>
          <a:prstGeom prst="rect">
            <a:avLst/>
          </a:prstGeom>
          <a:noFill/>
        </p:spPr>
        <p:txBody>
          <a:bodyPr wrap="square" rtlCol="0">
            <a:spAutoFit/>
          </a:bodyPr>
          <a:lstStyle/>
          <a:p>
            <a:r>
              <a:rPr lang="en-US" b="1" dirty="0"/>
              <a:t>SCCM MSI: Could not access network location %APPDATA%\</a:t>
            </a:r>
            <a:endParaRPr lang="en-US" dirty="0"/>
          </a:p>
          <a:p>
            <a:r>
              <a:rPr lang="en-US" b="1" dirty="0"/>
              <a:t>Resolution:- </a:t>
            </a:r>
            <a:r>
              <a:rPr lang="en-US" dirty="0"/>
              <a:t>Check the registry of each *sob* clients that we're left out. Here's the registry:  </a:t>
            </a:r>
            <a:br>
              <a:rPr lang="en-US" dirty="0"/>
            </a:br>
            <a:br>
              <a:rPr lang="en-US" dirty="0"/>
            </a:br>
            <a:r>
              <a:rPr lang="en-US" dirty="0"/>
              <a:t>HKEY_USERS\S-1-5-18\Software\Microsoft\Windows\CurrentVersion\Explorer\User Shell Folders</a:t>
            </a:r>
            <a:br>
              <a:rPr lang="en-US" dirty="0"/>
            </a:br>
            <a:br>
              <a:rPr lang="en-US" dirty="0"/>
            </a:br>
            <a:r>
              <a:rPr lang="en-US" dirty="0"/>
              <a:t>Look for "</a:t>
            </a:r>
            <a:r>
              <a:rPr lang="en-US" dirty="0" err="1"/>
              <a:t>AppData</a:t>
            </a:r>
            <a:r>
              <a:rPr lang="en-US" dirty="0"/>
              <a:t>" and change the value to " %USERPROFILE%\</a:t>
            </a:r>
            <a:r>
              <a:rPr lang="en-US" dirty="0" err="1"/>
              <a:t>AppData</a:t>
            </a:r>
            <a:r>
              <a:rPr lang="en-US" dirty="0"/>
              <a:t>\Roaming"</a:t>
            </a:r>
          </a:p>
          <a:p>
            <a:r>
              <a:rPr lang="en-US" dirty="0"/>
              <a:t> </a:t>
            </a:r>
          </a:p>
          <a:p>
            <a:endParaRPr lang="en-US" dirty="0"/>
          </a:p>
        </p:txBody>
      </p:sp>
      <p:sp>
        <p:nvSpPr>
          <p:cNvPr id="3" name="Rectangle 2">
            <a:extLst>
              <a:ext uri="{FF2B5EF4-FFF2-40B4-BE49-F238E27FC236}">
                <a16:creationId xmlns:a16="http://schemas.microsoft.com/office/drawing/2014/main" id="{C3870922-0728-422D-BC03-FD86FAAC573F}"/>
              </a:ext>
            </a:extLst>
          </p:cNvPr>
          <p:cNvSpPr>
            <a:spLocks noChangeArrowheads="1"/>
          </p:cNvSpPr>
          <p:nvPr/>
        </p:nvSpPr>
        <p:spPr bwMode="auto">
          <a:xfrm>
            <a:off x="268448" y="2653676"/>
            <a:ext cx="260008"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C145573-5FE8-4898-98C6-BAA81F0F8E5B}"/>
              </a:ext>
            </a:extLst>
          </p:cNvPr>
          <p:cNvSpPr txBox="1"/>
          <p:nvPr/>
        </p:nvSpPr>
        <p:spPr>
          <a:xfrm>
            <a:off x="268448" y="2232715"/>
            <a:ext cx="11990665" cy="3693319"/>
          </a:xfrm>
          <a:prstGeom prst="rect">
            <a:avLst/>
          </a:prstGeom>
          <a:noFill/>
        </p:spPr>
        <p:txBody>
          <a:bodyPr wrap="square" rtlCol="0">
            <a:spAutoFit/>
          </a:bodyPr>
          <a:lstStyle/>
          <a:p>
            <a:r>
              <a:rPr lang="en-US" b="1" dirty="0"/>
              <a:t>Failed to get certificate. Error: 0x80004005</a:t>
            </a:r>
            <a:endParaRPr lang="en-US" dirty="0"/>
          </a:p>
          <a:p>
            <a:r>
              <a:rPr lang="en-US" dirty="0"/>
              <a:t>1. When looking on the client in control panel I see it has no certificate and the connection type is unknown</a:t>
            </a:r>
          </a:p>
          <a:p>
            <a:r>
              <a:rPr lang="en-US" dirty="0"/>
              <a:t>2. CertificateMaintenance.log on the client throws several </a:t>
            </a:r>
            <a:r>
              <a:rPr lang="en-US" dirty="0" err="1"/>
              <a:t>errorsè</a:t>
            </a:r>
            <a:r>
              <a:rPr lang="en-US" dirty="0"/>
              <a:t> Failed to create certificate 80090020 </a:t>
            </a:r>
            <a:r>
              <a:rPr lang="en-US" dirty="0" err="1"/>
              <a:t>CertificateMaintenance</a:t>
            </a:r>
            <a:endParaRPr lang="en-US" dirty="0"/>
          </a:p>
          <a:p>
            <a:r>
              <a:rPr lang="en-US" dirty="0"/>
              <a:t>3. ClientIDManagerStartup.log on the client also shows many </a:t>
            </a:r>
            <a:r>
              <a:rPr lang="en-US" dirty="0" err="1"/>
              <a:t>errorsèRegTask</a:t>
            </a:r>
            <a:r>
              <a:rPr lang="en-US" dirty="0"/>
              <a:t>: Failed to get certificate. Error: 0x80004005 </a:t>
            </a:r>
            <a:r>
              <a:rPr lang="en-US" dirty="0" err="1"/>
              <a:t>ClientIDManagerStartup</a:t>
            </a:r>
            <a:endParaRPr lang="en-US" dirty="0"/>
          </a:p>
          <a:p>
            <a:r>
              <a:rPr lang="en-US" dirty="0"/>
              <a:t> </a:t>
            </a:r>
          </a:p>
          <a:p>
            <a:r>
              <a:rPr lang="en-US" dirty="0"/>
              <a:t>Note:- Please take the backup of the key before deleting it from the client machine.</a:t>
            </a:r>
          </a:p>
          <a:p>
            <a:r>
              <a:rPr lang="en-US" dirty="0"/>
              <a:t> </a:t>
            </a:r>
          </a:p>
          <a:p>
            <a:r>
              <a:rPr lang="en-US" b="1" dirty="0"/>
              <a:t>Resolution</a:t>
            </a:r>
            <a:r>
              <a:rPr lang="en-US" dirty="0"/>
              <a:t>:- I located the </a:t>
            </a:r>
            <a:r>
              <a:rPr lang="en-US" dirty="0" err="1"/>
              <a:t>MachineKeys</a:t>
            </a:r>
            <a:r>
              <a:rPr lang="en-US" dirty="0"/>
              <a:t> directory on Windows 7 (C:\</a:t>
            </a:r>
            <a:r>
              <a:rPr lang="en-US" dirty="0" err="1"/>
              <a:t>ProgramData</a:t>
            </a:r>
            <a:r>
              <a:rPr lang="en-US" dirty="0"/>
              <a:t>\Microsoft\Crypto\RSA\</a:t>
            </a:r>
            <a:r>
              <a:rPr lang="en-US" dirty="0" err="1"/>
              <a:t>MachineKeys</a:t>
            </a:r>
            <a:r>
              <a:rPr lang="en-US" dirty="0"/>
              <a:t>) and removed the key that started with 19c5cf and the cert was able to be created.  Repaired CCM on the client and it was reporting in no time.  I believe it was an old cert on that machine from before I had SCCM configured correctly, thus it had to be cleared to function correctly.</a:t>
            </a:r>
          </a:p>
          <a:p>
            <a:endParaRPr lang="en-US" dirty="0"/>
          </a:p>
        </p:txBody>
      </p:sp>
    </p:spTree>
    <p:extLst>
      <p:ext uri="{BB962C8B-B14F-4D97-AF65-F5344CB8AC3E}">
        <p14:creationId xmlns:p14="http://schemas.microsoft.com/office/powerpoint/2010/main" val="2175209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B39D8848-A1F2-45B9-8C37-1B62F4E42360}"/>
              </a:ext>
            </a:extLst>
          </p:cNvPr>
          <p:cNvGraphicFramePr>
            <a:graphicFrameLocks noChangeAspect="1"/>
          </p:cNvGraphicFramePr>
          <p:nvPr>
            <p:extLst>
              <p:ext uri="{D42A27DB-BD31-4B8C-83A1-F6EECF244321}">
                <p14:modId xmlns:p14="http://schemas.microsoft.com/office/powerpoint/2010/main" val="1914551212"/>
              </p:ext>
            </p:extLst>
          </p:nvPr>
        </p:nvGraphicFramePr>
        <p:xfrm>
          <a:off x="98425" y="98425"/>
          <a:ext cx="3941763" cy="5418138"/>
        </p:xfrm>
        <a:graphic>
          <a:graphicData uri="http://schemas.openxmlformats.org/presentationml/2006/ole">
            <mc:AlternateContent xmlns:mc="http://schemas.openxmlformats.org/markup-compatibility/2006">
              <mc:Choice xmlns:v="urn:schemas-microsoft-com:vml" Requires="v">
                <p:oleObj spid="_x0000_s5122" name="Document" r:id="rId3" imgW="5956042" imgH="8186546" progId="Word.Document.12">
                  <p:embed/>
                </p:oleObj>
              </mc:Choice>
              <mc:Fallback>
                <p:oleObj name="Document" r:id="rId3" imgW="5956042" imgH="8186546" progId="Word.Document.12">
                  <p:embed/>
                  <p:pic>
                    <p:nvPicPr>
                      <p:cNvPr id="0" name=""/>
                      <p:cNvPicPr/>
                      <p:nvPr/>
                    </p:nvPicPr>
                    <p:blipFill>
                      <a:blip r:embed="rId4"/>
                      <a:stretch>
                        <a:fillRect/>
                      </a:stretch>
                    </p:blipFill>
                    <p:spPr>
                      <a:xfrm>
                        <a:off x="98425" y="98425"/>
                        <a:ext cx="3941763" cy="5418138"/>
                      </a:xfrm>
                      <a:prstGeom prst="rect">
                        <a:avLst/>
                      </a:prstGeom>
                    </p:spPr>
                  </p:pic>
                </p:oleObj>
              </mc:Fallback>
            </mc:AlternateContent>
          </a:graphicData>
        </a:graphic>
      </p:graphicFrame>
    </p:spTree>
    <p:extLst>
      <p:ext uri="{BB962C8B-B14F-4D97-AF65-F5344CB8AC3E}">
        <p14:creationId xmlns:p14="http://schemas.microsoft.com/office/powerpoint/2010/main" val="408776236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D8E1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B858AB7D89644C8E010F4C72F6A7DA" ma:contentTypeVersion="5" ma:contentTypeDescription="Create a new document." ma:contentTypeScope="" ma:versionID="808d08f7321a015481c37483e49a7eab">
  <xsd:schema xmlns:xsd="http://www.w3.org/2001/XMLSchema" xmlns:xs="http://www.w3.org/2001/XMLSchema" xmlns:p="http://schemas.microsoft.com/office/2006/metadata/properties" xmlns:ns3="90b107ed-e33e-4b0d-80ca-3110275872c0" xmlns:ns4="25814482-658d-495f-bcdb-8abd3bce75a2" targetNamespace="http://schemas.microsoft.com/office/2006/metadata/properties" ma:root="true" ma:fieldsID="a494b4922acff7e100b73648803c606b" ns3:_="" ns4:_="">
    <xsd:import namespace="90b107ed-e33e-4b0d-80ca-3110275872c0"/>
    <xsd:import namespace="25814482-658d-495f-bcdb-8abd3bce75a2"/>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b107ed-e33e-4b0d-80ca-3110275872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814482-658d-495f-bcdb-8abd3bce75a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4E3C71A-6DB9-49F6-8225-522E54C955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b107ed-e33e-4b0d-80ca-3110275872c0"/>
    <ds:schemaRef ds:uri="25814482-658d-495f-bcdb-8abd3bce75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E9160CF-96CA-465F-ABB2-178B33EFEBFF}">
  <ds:schemaRefs>
    <ds:schemaRef ds:uri="http://schemas.microsoft.com/sharepoint/v3/contenttype/forms"/>
  </ds:schemaRefs>
</ds:datastoreItem>
</file>

<file path=customXml/itemProps3.xml><?xml version="1.0" encoding="utf-8"?>
<ds:datastoreItem xmlns:ds="http://schemas.openxmlformats.org/officeDocument/2006/customXml" ds:itemID="{ABD52965-D112-4386-B485-D2636FA0D6BF}">
  <ds:schemaRefs>
    <ds:schemaRef ds:uri="http://purl.org/dc/terms/"/>
    <ds:schemaRef ds:uri="90b107ed-e33e-4b0d-80ca-3110275872c0"/>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25814482-658d-495f-bcdb-8abd3bce75a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TM10001114[[fn=Gallery]]</Template>
  <TotalTime>130</TotalTime>
  <Words>610</Words>
  <Application>Microsoft Office PowerPoint</Application>
  <PresentationFormat>Widescreen</PresentationFormat>
  <Paragraphs>91</Paragraphs>
  <Slides>9</Slides>
  <Notes>0</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9</vt:i4>
      </vt:variant>
    </vt:vector>
  </HeadingPairs>
  <TitlesOfParts>
    <vt:vector size="17" baseType="lpstr">
      <vt:lpstr>Arial</vt:lpstr>
      <vt:lpstr>Calibri</vt:lpstr>
      <vt:lpstr>Gill Sans MT</vt:lpstr>
      <vt:lpstr>Impact</vt:lpstr>
      <vt:lpstr>Wingdings</vt:lpstr>
      <vt:lpstr>Gallery</vt:lpstr>
      <vt:lpstr>Office Theme</vt:lpstr>
      <vt:lpstr>Microsoft Word Document</vt:lpstr>
      <vt:lpstr>SCCM CLIENT Troubleshooting – Continued…</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SCCM CLIENT Troubleshooting</dc:title>
  <dc:creator>Rai, Deepak - Deepak</dc:creator>
  <cp:lastModifiedBy>Rai, Deepak - Deepak</cp:lastModifiedBy>
  <cp:revision>20</cp:revision>
  <dcterms:created xsi:type="dcterms:W3CDTF">2020-04-22T17:40:03Z</dcterms:created>
  <dcterms:modified xsi:type="dcterms:W3CDTF">2020-04-22T19:50:34Z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0x01010070B858AB7D89644C8E010F4C72F6A7DA</vt:lpwstr>
  </property>
</Properties>
</file>

<file path=docProps/thumbnail.jpeg>
</file>